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57" r:id="rId4"/>
    <p:sldId id="258" r:id="rId5"/>
    <p:sldId id="265" r:id="rId6"/>
    <p:sldId id="267" r:id="rId7"/>
    <p:sldId id="263" r:id="rId8"/>
    <p:sldId id="275" r:id="rId9"/>
    <p:sldId id="268" r:id="rId10"/>
    <p:sldId id="269" r:id="rId11"/>
    <p:sldId id="271" r:id="rId12"/>
    <p:sldId id="272" r:id="rId13"/>
    <p:sldId id="273" r:id="rId14"/>
    <p:sldId id="274" r:id="rId15"/>
    <p:sldId id="276" r:id="rId16"/>
    <p:sldId id="259" r:id="rId17"/>
    <p:sldId id="277" r:id="rId18"/>
    <p:sldId id="260" r:id="rId19"/>
    <p:sldId id="262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3077556927087"/>
          <c:y val="2.8353062153037775E-3"/>
          <c:w val="0.84834820346355633"/>
          <c:h val="0.937623263263316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BE8-462F-AD76-AC5FA71B88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BE8-462F-AD76-AC5FA71B88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BE8-462F-AD76-AC5FA71B887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BE8-462F-AD76-AC5FA71B887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BE8-462F-AD76-AC5FA71B8872}"/>
              </c:ext>
            </c:extLst>
          </c:dPt>
          <c:dLbls>
            <c:dLbl>
              <c:idx val="0"/>
              <c:layout>
                <c:manualLayout>
                  <c:x val="-0.14724059492563429"/>
                  <c:y val="2.66385972586760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E8-462F-AD76-AC5FA71B8872}"/>
                </c:ext>
              </c:extLst>
            </c:dLbl>
            <c:dLbl>
              <c:idx val="1"/>
              <c:layout>
                <c:manualLayout>
                  <c:x val="0.11056999125109361"/>
                  <c:y val="-0.216143919510061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E8-462F-AD76-AC5FA71B8872}"/>
                </c:ext>
              </c:extLst>
            </c:dLbl>
            <c:dLbl>
              <c:idx val="2"/>
              <c:layout>
                <c:manualLayout>
                  <c:x val="0.12011461067366577"/>
                  <c:y val="3.364574219889180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E8-462F-AD76-AC5FA71B8872}"/>
                </c:ext>
              </c:extLst>
            </c:dLbl>
            <c:dLbl>
              <c:idx val="3"/>
              <c:layout>
                <c:manualLayout>
                  <c:x val="7.5610673665791786E-2"/>
                  <c:y val="0.1073778798483522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E8-462F-AD76-AC5FA71B8872}"/>
                </c:ext>
              </c:extLst>
            </c:dLbl>
            <c:dLbl>
              <c:idx val="4"/>
              <c:layout>
                <c:manualLayout>
                  <c:x val="3.303871391076111E-2"/>
                  <c:y val="0.1001188393117526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E8-462F-AD76-AC5FA71B887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98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10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Feuil1!$H$9:$H$13</c:f>
              <c:strCache>
                <c:ptCount val="5"/>
                <c:pt idx="0">
                  <c:v>HTA</c:v>
                </c:pt>
                <c:pt idx="1">
                  <c:v>Obésité</c:v>
                </c:pt>
                <c:pt idx="2">
                  <c:v>Diabète</c:v>
                </c:pt>
                <c:pt idx="3">
                  <c:v>Dyslipidémie</c:v>
                </c:pt>
                <c:pt idx="4">
                  <c:v>Tabac</c:v>
                </c:pt>
              </c:strCache>
            </c:strRef>
          </c:cat>
          <c:val>
            <c:numRef>
              <c:f>Feuil1!$I$9:$I$13</c:f>
              <c:numCache>
                <c:formatCode>0%</c:formatCode>
                <c:ptCount val="5"/>
                <c:pt idx="0">
                  <c:v>0.41</c:v>
                </c:pt>
                <c:pt idx="1">
                  <c:v>0.28999999999999998</c:v>
                </c:pt>
                <c:pt idx="2">
                  <c:v>0.13</c:v>
                </c:pt>
                <c:pt idx="3">
                  <c:v>0.11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E8-462F-AD76-AC5FA71B8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83390987302519226"/>
          <c:y val="0.13825083144820116"/>
          <c:w val="0.15753084974366938"/>
          <c:h val="0.751963968266746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10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53667063108135E-2"/>
          <c:y val="0.2324128673462835"/>
          <c:w val="0.69426409418120971"/>
          <c:h val="0.7645553805774277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BF9-4DE3-9829-47505FDBD9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BF9-4DE3-9829-47505FDBD9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BF9-4DE3-9829-47505FDBD955}"/>
              </c:ext>
            </c:extLst>
          </c:dPt>
          <c:dLbls>
            <c:dLbl>
              <c:idx val="0"/>
              <c:layout>
                <c:manualLayout>
                  <c:x val="-8.9528633482218276E-2"/>
                  <c:y val="0.15839335083114611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0BF9-4DE3-9829-47505FDBD955}"/>
                </c:ext>
              </c:extLst>
            </c:dLbl>
            <c:dLbl>
              <c:idx val="1"/>
              <c:layout>
                <c:manualLayout>
                  <c:x val="-8.4750605004783777E-2"/>
                  <c:y val="7.03212598425197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F9-4DE3-9829-47505FDBD955}"/>
                </c:ext>
              </c:extLst>
            </c:dLbl>
            <c:dLbl>
              <c:idx val="2"/>
              <c:layout>
                <c:manualLayout>
                  <c:x val="0.13115091607701085"/>
                  <c:y val="-0.18673420822397205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5-0BF9-4DE3-9829-47505FDBD95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Feuil1!$F$6:$F$8</c:f>
              <c:strCache>
                <c:ptCount val="3"/>
                <c:pt idx="0">
                  <c:v>EE électriquement +</c:v>
                </c:pt>
                <c:pt idx="1">
                  <c:v>EE cliniquement + </c:v>
                </c:pt>
                <c:pt idx="2">
                  <c:v>EE -</c:v>
                </c:pt>
              </c:strCache>
            </c:strRef>
          </c:cat>
          <c:val>
            <c:numRef>
              <c:f>Feuil1!$G$6:$G$8</c:f>
              <c:numCache>
                <c:formatCode>0%</c:formatCode>
                <c:ptCount val="3"/>
                <c:pt idx="0">
                  <c:v>0.13</c:v>
                </c:pt>
                <c:pt idx="1">
                  <c:v>0.08</c:v>
                </c:pt>
                <c:pt idx="2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BF9-4DE3-9829-47505FDBD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725380117891795"/>
          <c:y val="0.12510505967389476"/>
          <c:w val="0.21861409499314582"/>
          <c:h val="0.847600018483805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Feuil1!$H$3</c:f>
              <c:strCache>
                <c:ptCount val="1"/>
                <c:pt idx="0">
                  <c:v>Existence ECV</c:v>
                </c:pt>
              </c:strCache>
            </c:strRef>
          </c:tx>
          <c:spPr>
            <a:solidFill>
              <a:srgbClr val="FF0000"/>
            </a:solidFill>
            <a:ln w="25352">
              <a:noFill/>
            </a:ln>
          </c:spPr>
          <c:invertIfNegative val="0"/>
          <c:dLbls>
            <c:spPr>
              <a:noFill/>
              <a:ln w="2535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Feuil1!$D$4:$D$7</c:f>
              <c:strCache>
                <c:ptCount val="4"/>
                <c:pt idx="0">
                  <c:v>Risque élevé</c:v>
                </c:pt>
                <c:pt idx="1">
                  <c:v>Risque intermédiaire</c:v>
                </c:pt>
                <c:pt idx="2">
                  <c:v>Risque faible</c:v>
                </c:pt>
                <c:pt idx="3">
                  <c:v>Total</c:v>
                </c:pt>
              </c:strCache>
            </c:strRef>
          </c:cat>
          <c:val>
            <c:numRef>
              <c:f>Feuil1!$H$4:$H$7</c:f>
              <c:numCache>
                <c:formatCode>0%</c:formatCode>
                <c:ptCount val="4"/>
                <c:pt idx="0">
                  <c:v>0.6</c:v>
                </c:pt>
                <c:pt idx="1">
                  <c:v>3.4482758620689655E-2</c:v>
                </c:pt>
                <c:pt idx="2">
                  <c:v>3.9215686274509803E-2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7-4337-9E71-4D998B82C45B}"/>
            </c:ext>
          </c:extLst>
        </c:ser>
        <c:ser>
          <c:idx val="1"/>
          <c:order val="1"/>
          <c:tx>
            <c:strRef>
              <c:f>Feuil1!$I$3</c:f>
              <c:strCache>
                <c:ptCount val="1"/>
                <c:pt idx="0">
                  <c:v>Absence ECV</c:v>
                </c:pt>
              </c:strCache>
            </c:strRef>
          </c:tx>
          <c:spPr>
            <a:solidFill>
              <a:srgbClr val="00B0F0"/>
            </a:solidFill>
            <a:ln w="25352">
              <a:noFill/>
            </a:ln>
          </c:spPr>
          <c:invertIfNegative val="0"/>
          <c:dLbls>
            <c:spPr>
              <a:noFill/>
              <a:ln w="25352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Feuil1!$D$4:$D$7</c:f>
              <c:strCache>
                <c:ptCount val="4"/>
                <c:pt idx="0">
                  <c:v>Risque élevé</c:v>
                </c:pt>
                <c:pt idx="1">
                  <c:v>Risque intermédiaire</c:v>
                </c:pt>
                <c:pt idx="2">
                  <c:v>Risque faible</c:v>
                </c:pt>
                <c:pt idx="3">
                  <c:v>Total</c:v>
                </c:pt>
              </c:strCache>
            </c:strRef>
          </c:cat>
          <c:val>
            <c:numRef>
              <c:f>Feuil1!$I$4:$I$7</c:f>
              <c:numCache>
                <c:formatCode>0%</c:formatCode>
                <c:ptCount val="4"/>
                <c:pt idx="0">
                  <c:v>0.4</c:v>
                </c:pt>
                <c:pt idx="1">
                  <c:v>0.96551724137931039</c:v>
                </c:pt>
                <c:pt idx="2">
                  <c:v>0.96078431372549022</c:v>
                </c:pt>
                <c:pt idx="3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17-4337-9E71-4D998B82C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538624"/>
        <c:axId val="136539016"/>
      </c:barChart>
      <c:catAx>
        <c:axId val="13653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07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36539016"/>
        <c:crosses val="autoZero"/>
        <c:auto val="1"/>
        <c:lblAlgn val="ctr"/>
        <c:lblOffset val="100"/>
        <c:noMultiLvlLbl val="0"/>
      </c:catAx>
      <c:valAx>
        <c:axId val="1365390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6338">
            <a:noFill/>
          </a:ln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36538624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overlay val="0"/>
      <c:spPr>
        <a:noFill/>
        <a:ln w="25352">
          <a:noFill/>
        </a:ln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07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800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FD2EE-3F9F-48A2-ADEE-9918E320B825}" type="datetimeFigureOut">
              <a:rPr lang="fr-FR" smtClean="0"/>
              <a:t>29/10/2021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FBD64-C65A-4E0D-8AF4-966A0D91F4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269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Vingt pour cent des patients avaient un risque élevé de développer un évènement cardiovasculaire.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FBD64-C65A-4E0D-8AF4-966A0D91F4E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55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groupe à risque élevé totalise à lui seul 60 % des évènements cardiovasculaires.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FBD64-C65A-4E0D-8AF4-966A0D91F4E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11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patients présentant un niveau de risque élevé à l’épreuve d’effort (capacité fonctionnelle en MET &lt; à 5) avaient 36 fois plus de risque de présenter un ECV par rapport à ceux qui avaient une capacité fonctionnelle en MET ≥ à 5.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5FBD64-C65A-4E0D-8AF4-966A0D91F4E6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992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6455F-E580-4C9E-81AE-5000DC037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C083D3-6AB6-48C3-9960-CBE31B427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ED934-82F4-47E5-A08B-3887CF7E7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F1F4-87D4-4622-9A99-0FF08021877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A14158-3B80-491B-9D83-34D1A5BC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46580B-CE86-4F23-907C-A7553B584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841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93ABC-E6C3-41CF-B256-B5EDB62C9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4C44B3-56A7-4021-9F06-CA3548DC6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DFAF23-18F9-418A-95DD-54832480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3A36-2991-4C9A-97D4-5A809150AC90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41CEB-5CB4-4677-AB9A-1C26D6F0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B80CB-6DA8-4EB9-9338-1A6EE0A6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17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1492AC-FFE0-495C-99F3-17A908D741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76BAA8-B98C-4DA2-8182-A7B571BA2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23F50B-6CCE-42AA-9CB8-8D4B8ABF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A0B6-CC37-4A7A-8238-19981C8455DF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71077-1E39-4388-90F6-0C07B769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E02BF2-F674-457D-AB1E-9447BB25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60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EE770-CC68-4DD8-B464-4A461A50F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A5631E-9AA5-4B6A-9C15-38AE3C7D7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929C5F-2ACF-4A31-A4D6-BD3C4D10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CDC4-AC11-413E-AC6C-7C1B82FFBFA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352239-EC4D-4A14-954B-CE4BB6CD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DB921D-8BB0-4FF2-B696-7DC7AF92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14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6FBC6-85D4-4CAB-805A-5893221D8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D2FB02-8EF2-48E6-960D-FDCB5D2F6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670250-FF16-4020-8282-79F547A6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979D-45C5-4CCB-B12E-A154EF8FEA80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C93D08-DD21-4A43-94E4-C7E6F767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A1413A-A450-4950-8A9F-FF1E4D41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335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95CF3B-7E04-41B5-9A87-D0853E77A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1EA58-3ADB-425D-ADBA-126394E21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7E41B5-9E3B-42A6-BC1D-4C0626612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EA7077-3C4C-46BA-B847-0F05A2ED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156F-EE7E-41E4-BB0D-DA0DC5F3E298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97AE6-CDBE-4404-BCCC-FE2D6598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E3DFAA-5B0D-4B18-9ABE-71741560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54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FC17F-1AAE-445D-A3A0-5B0F47DCD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D7D34-5BD0-4FE9-8EEF-6E40EF6FB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C86B79-720F-4DA0-BC0B-C7344868D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4A9E02-01FC-4B34-864B-EBE2BA89C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9C0579-7330-4E26-B7B8-F36188CC2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9E4E8CD-9889-4E60-9D9B-681EFCC0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DE85-1154-4FF8-AF98-BFD1A3CDFE5B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44B8CC-08C6-4A17-9435-AA3C0A3F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84DA7A-3B8A-44BD-80B7-0ED6A848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45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105A4-DCED-48CC-871F-B2063132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DEA7E4-0B77-422D-A0C3-66BFDA0B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A410-D673-48FD-832A-BEC8D25D281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F31D13-2E0A-4D36-8476-D30F7B44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10447B-36A0-4C4D-A910-C91C2DEF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847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107B60-DD49-47A9-BA5D-EB5BA772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6C35-FFD5-4098-AEA1-8BBB47B35CDF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7BCAEA-BE0D-4C6C-A839-0C5E6E88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88F392-340E-4FE7-8187-5E33CAE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46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61A0D-E0BB-4E00-9B2C-EB4A4290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4E7D0-9E0A-46C2-8EDB-9A5D8E58B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E75CFE-EE9D-4529-8D2E-F194EC1D8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53D9A4-6C96-4CD3-920D-1CF95974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5AB8-DD88-4D2D-A4EE-81C02DF93E54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96459A-A031-4063-BF36-7004EAD0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D08E5C-C8BF-4A2A-89B5-E2672638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077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BC1BF-4AF0-4132-8333-84DA05F0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37C1672-9A3F-44B7-8BE4-5B5183800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37FFD5-18FF-4CCE-8B04-1054256B2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3594CA-A5BA-4F86-8CC1-70A5751D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8491-ED12-4B18-A6E2-B3F5E7F2E3FB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D981B5-B35A-49DB-8533-B6C8C872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5CF50B-F45E-403C-B79A-C124F27E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253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395F0A-D6C1-4142-8E55-7BD169993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05EAE1-F5B0-4D14-8883-F3D58E15C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F30D7F-8659-44AC-9D9F-5160BB345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5541-4ACB-45A0-A7EA-15E9E0D06559}" type="datetime1">
              <a:rPr lang="fr-FR" smtClean="0"/>
              <a:t>29/10/2021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5AD83-92B8-48E6-B7E8-7D0964EF00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2F9E91-EE4A-4EA7-81C0-6B00AB115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5240" y="6356349"/>
            <a:ext cx="650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0000"/>
                </a:solidFill>
              </a:defRPr>
            </a:lvl1pPr>
          </a:lstStyle>
          <a:p>
            <a:fld id="{33D1ED93-01BC-4535-8A78-F02EF41A608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C15AE-C7C1-4A46-9B51-6B596A94D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39" y="397565"/>
            <a:ext cx="11741425" cy="31123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Etude de la capacité fonctionnelle à l’épreuve d’effort dans l’insuffisance coronarienne et son impact sur la survenue d’évènements cardiovasculaires au CHU-YO.  A propos de 100 cas.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B7FEB6-9538-4617-AA41-26B7D8DE0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5202238"/>
            <a:ext cx="12072730" cy="1655762"/>
          </a:xfrm>
        </p:spPr>
        <p:txBody>
          <a:bodyPr/>
          <a:lstStyle/>
          <a:p>
            <a:r>
              <a:rPr lang="fr-FR" b="1" dirty="0"/>
              <a:t>NOUMSI H</a:t>
            </a:r>
            <a:r>
              <a:rPr lang="fr-FR" dirty="0"/>
              <a:t>, THIAM A, TAPSOBA Y, OUEDRAOGO B, SOME Z, DABIRE E, BENON L, KAGAMBEGA LJ, KOLOGO KJ, MILOGO GR, YAMEOGO NV, SAMANDOULOUGOU AK, ZABSONRE P</a:t>
            </a:r>
          </a:p>
        </p:txBody>
      </p:sp>
    </p:spTree>
    <p:extLst>
      <p:ext uri="{BB962C8B-B14F-4D97-AF65-F5344CB8AC3E}">
        <p14:creationId xmlns:p14="http://schemas.microsoft.com/office/powerpoint/2010/main" val="1127869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B278A10-4B4A-4EBB-AA19-C30879783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637028"/>
              </p:ext>
            </p:extLst>
          </p:nvPr>
        </p:nvGraphicFramePr>
        <p:xfrm>
          <a:off x="159025" y="2010024"/>
          <a:ext cx="11926957" cy="4113707"/>
        </p:xfrm>
        <a:graphic>
          <a:graphicData uri="http://schemas.openxmlformats.org/drawingml/2006/table">
            <a:tbl>
              <a:tblPr firstRow="1" firstCol="1">
                <a:tableStyleId>{3B4B98B0-60AC-42C2-AFA5-B58CD77FA1E5}</a:tableStyleId>
              </a:tblPr>
              <a:tblGrid>
                <a:gridCol w="9487695">
                  <a:extLst>
                    <a:ext uri="{9D8B030D-6E8A-4147-A177-3AD203B41FA5}">
                      <a16:colId xmlns:a16="http://schemas.microsoft.com/office/drawing/2014/main" val="2672691138"/>
                    </a:ext>
                  </a:extLst>
                </a:gridCol>
                <a:gridCol w="2439262">
                  <a:extLst>
                    <a:ext uri="{9D8B030D-6E8A-4147-A177-3AD203B41FA5}">
                      <a16:colId xmlns:a16="http://schemas.microsoft.com/office/drawing/2014/main" val="4116186797"/>
                    </a:ext>
                  </a:extLst>
                </a:gridCol>
              </a:tblGrid>
              <a:tr h="5787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CAPACITÉ FONCTIONNELLE EN MET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EFFECTIFS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668030"/>
                  </a:ext>
                </a:extLst>
              </a:tr>
              <a:tr h="653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0" dirty="0">
                          <a:effectLst/>
                        </a:rPr>
                        <a:t>&lt;  5 MET(risque élevé)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20 (20%)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8145143"/>
                  </a:ext>
                </a:extLst>
              </a:tr>
              <a:tr h="7808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0" dirty="0">
                          <a:effectLst/>
                        </a:rPr>
                        <a:t>entre 5 et 7 MET (risque intermédiaire)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 29 (29%)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0377280"/>
                  </a:ext>
                </a:extLst>
              </a:tr>
              <a:tr h="10667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0" dirty="0">
                          <a:effectLst/>
                        </a:rPr>
                        <a:t>&gt;  7 MET (risque faible)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51 (51%)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83901"/>
                  </a:ext>
                </a:extLst>
              </a:tr>
              <a:tr h="10339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0" dirty="0">
                          <a:effectLst/>
                        </a:rPr>
                        <a:t>Capacité fonctionnelle moyenne atteinte en MET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08,45+/-3,64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966508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0A6B61A-8586-4105-B2DB-8D1FCF77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10</a:t>
            </a:fld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340CA5-9374-466F-9DCB-A4B100CCA6B3}"/>
              </a:ext>
            </a:extLst>
          </p:cNvPr>
          <p:cNvSpPr txBox="1"/>
          <p:nvPr/>
        </p:nvSpPr>
        <p:spPr>
          <a:xfrm>
            <a:off x="53008" y="1248293"/>
            <a:ext cx="121389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800" b="1" i="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II</a:t>
            </a:r>
            <a:r>
              <a:rPr lang="fr-FR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Répartition des patients en fonction de leur Capacité fonctionnelle </a:t>
            </a:r>
            <a:endParaRPr lang="fr-FR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4D681971-D88F-47CD-8831-8BBD686ED785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A41D63D8-38DF-4F4F-8150-6B7B8FC8FFB1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8D44D39-2936-4211-9A5C-2431C76C631A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339F354-AAC2-4928-8BB5-48DF086D8BBF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C6894098-D4D5-4317-BDF0-7FCF6143DC85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691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66501-1AF3-47D2-BFCC-CAE3F5C9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50" y="5424444"/>
            <a:ext cx="12351026" cy="1325563"/>
          </a:xfrm>
        </p:spPr>
        <p:txBody>
          <a:bodyPr>
            <a:noAutofit/>
          </a:bodyPr>
          <a:lstStyle/>
          <a:p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ECV = évènement cardiovasculaire, RI= récidive ischémique, </a:t>
            </a:r>
            <a:b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IC= insuffisance cardiaque, SCA ST- = syndrome coronarien aigu ST-</a:t>
            </a:r>
            <a:endParaRPr lang="fr-FR" sz="60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8B3DB2A-6269-43AC-83A7-DF1CD1989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856713"/>
              </p:ext>
            </p:extLst>
          </p:nvPr>
        </p:nvGraphicFramePr>
        <p:xfrm>
          <a:off x="172278" y="1838219"/>
          <a:ext cx="11920330" cy="355769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602413">
                  <a:extLst>
                    <a:ext uri="{9D8B030D-6E8A-4147-A177-3AD203B41FA5}">
                      <a16:colId xmlns:a16="http://schemas.microsoft.com/office/drawing/2014/main" val="12498243"/>
                    </a:ext>
                  </a:extLst>
                </a:gridCol>
                <a:gridCol w="1740664">
                  <a:extLst>
                    <a:ext uri="{9D8B030D-6E8A-4147-A177-3AD203B41FA5}">
                      <a16:colId xmlns:a16="http://schemas.microsoft.com/office/drawing/2014/main" val="3550623600"/>
                    </a:ext>
                  </a:extLst>
                </a:gridCol>
                <a:gridCol w="1740664">
                  <a:extLst>
                    <a:ext uri="{9D8B030D-6E8A-4147-A177-3AD203B41FA5}">
                      <a16:colId xmlns:a16="http://schemas.microsoft.com/office/drawing/2014/main" val="3990838290"/>
                    </a:ext>
                  </a:extLst>
                </a:gridCol>
                <a:gridCol w="1933369">
                  <a:extLst>
                    <a:ext uri="{9D8B030D-6E8A-4147-A177-3AD203B41FA5}">
                      <a16:colId xmlns:a16="http://schemas.microsoft.com/office/drawing/2014/main" val="3254203644"/>
                    </a:ext>
                  </a:extLst>
                </a:gridCol>
                <a:gridCol w="2903220">
                  <a:extLst>
                    <a:ext uri="{9D8B030D-6E8A-4147-A177-3AD203B41FA5}">
                      <a16:colId xmlns:a16="http://schemas.microsoft.com/office/drawing/2014/main" val="3347972203"/>
                    </a:ext>
                  </a:extLst>
                </a:gridCol>
              </a:tblGrid>
              <a:tr h="543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 ECV (n=15)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(n=06)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IC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   (n=07)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SCA ST-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     (n=02)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65734"/>
                  </a:ext>
                </a:extLst>
              </a:tr>
              <a:tr h="529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Risque élevé (MET&lt; 5)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12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05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05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485021"/>
                  </a:ext>
                </a:extLst>
              </a:tr>
              <a:tr h="920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Risque intermédiaire (MET entre 5 et 7)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14678"/>
                  </a:ext>
                </a:extLst>
              </a:tr>
              <a:tr h="553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Risque faible (MET ≥ 8)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02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01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944517"/>
                  </a:ext>
                </a:extLst>
              </a:tr>
              <a:tr h="559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Total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15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      06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07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9975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39C696C-34BB-4C9B-8A3C-E0447A7D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11</a:t>
            </a:fld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9CCB505-3240-40CF-AA33-CDF7C178EC91}"/>
              </a:ext>
            </a:extLst>
          </p:cNvPr>
          <p:cNvSpPr txBox="1"/>
          <p:nvPr/>
        </p:nvSpPr>
        <p:spPr>
          <a:xfrm>
            <a:off x="463826" y="1163355"/>
            <a:ext cx="10981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VI:  Fréquence </a:t>
            </a: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 évènements cardiovasculaires observés</a:t>
            </a:r>
            <a:endParaRPr lang="fr-FR" sz="2800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32428842-F060-4E1C-9330-C0A26E8416E9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0C00595-6880-437E-B21A-E5B7ED9F1DDF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67F874A1-98E1-45FF-83AB-C5CE6F21E2DC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538A6B9B-1F45-42CE-8830-D64ECFBB5DF7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E811343E-4855-4EBA-88B9-BDDEF575DCF7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374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9C12038-AFEF-413D-B9CC-B66D3FAE3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55677"/>
              </p:ext>
            </p:extLst>
          </p:nvPr>
        </p:nvGraphicFramePr>
        <p:xfrm>
          <a:off x="596347" y="1285460"/>
          <a:ext cx="10848891" cy="418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EB7E32-54DE-40C3-B038-33B7338C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12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811920A-6E56-4296-ABEB-2686CE3042C0}"/>
              </a:ext>
            </a:extLst>
          </p:cNvPr>
          <p:cNvSpPr txBox="1"/>
          <p:nvPr/>
        </p:nvSpPr>
        <p:spPr>
          <a:xfrm>
            <a:off x="150081" y="5707914"/>
            <a:ext cx="11741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Figure 3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Proportion des évènements cardiovasculaires par niveau de risque de la capacité fonctionnelle en MET</a:t>
            </a:r>
            <a:endParaRPr lang="fr-FR" sz="2400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57BD2AE3-5669-4BFB-8A93-FB805E8714ED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46361435-7970-4A3D-AA54-3D3504C99273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E680B54D-31A2-4931-BA4B-E326F8C1A8C8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A10EF00-1FA5-445D-BBB6-133579F9B55D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D9534192-72E7-4DEA-AD1E-A03AC6CEF7D8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125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F09764C-A003-4FD3-AB52-C19DBC1109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457781"/>
              </p:ext>
            </p:extLst>
          </p:nvPr>
        </p:nvGraphicFramePr>
        <p:xfrm>
          <a:off x="95794" y="2252870"/>
          <a:ext cx="11608904" cy="42030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304918">
                  <a:extLst>
                    <a:ext uri="{9D8B030D-6E8A-4147-A177-3AD203B41FA5}">
                      <a16:colId xmlns:a16="http://schemas.microsoft.com/office/drawing/2014/main" val="109629428"/>
                    </a:ext>
                  </a:extLst>
                </a:gridCol>
                <a:gridCol w="2412855">
                  <a:extLst>
                    <a:ext uri="{9D8B030D-6E8A-4147-A177-3AD203B41FA5}">
                      <a16:colId xmlns:a16="http://schemas.microsoft.com/office/drawing/2014/main" val="2092274640"/>
                    </a:ext>
                  </a:extLst>
                </a:gridCol>
                <a:gridCol w="2381990">
                  <a:extLst>
                    <a:ext uri="{9D8B030D-6E8A-4147-A177-3AD203B41FA5}">
                      <a16:colId xmlns:a16="http://schemas.microsoft.com/office/drawing/2014/main" val="1314648986"/>
                    </a:ext>
                  </a:extLst>
                </a:gridCol>
                <a:gridCol w="2406031">
                  <a:extLst>
                    <a:ext uri="{9D8B030D-6E8A-4147-A177-3AD203B41FA5}">
                      <a16:colId xmlns:a16="http://schemas.microsoft.com/office/drawing/2014/main" val="2622257537"/>
                    </a:ext>
                  </a:extLst>
                </a:gridCol>
                <a:gridCol w="2103110">
                  <a:extLst>
                    <a:ext uri="{9D8B030D-6E8A-4147-A177-3AD203B41FA5}">
                      <a16:colId xmlns:a16="http://schemas.microsoft.com/office/drawing/2014/main" val="3465726355"/>
                    </a:ext>
                  </a:extLst>
                </a:gridCol>
              </a:tblGrid>
              <a:tr h="1243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28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</a:rPr>
                        <a:t>Evènement cardiovasculaire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</a:rPr>
                        <a:t> 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2800" b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</a:rPr>
                        <a:t>Risque relatif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</a:rPr>
                        <a:t>p</a:t>
                      </a:r>
                      <a:endParaRPr lang="fr-F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737816"/>
                  </a:ext>
                </a:extLst>
              </a:tr>
              <a:tr h="645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oui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non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5132575"/>
                  </a:ext>
                </a:extLst>
              </a:tr>
              <a:tr h="1157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Risque élevé (MET &lt; 5)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12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08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36,16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0,000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72179"/>
                  </a:ext>
                </a:extLst>
              </a:tr>
              <a:tr h="11571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Risque faible</a:t>
                      </a:r>
                      <a:endParaRPr lang="fr-FR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(MET ≥ 5)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03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77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8172731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76BA6A-BE16-4398-BC1C-C9E7E6E6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13</a:t>
            </a:fld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4BE0234-2F2F-4AFA-AA8A-B00DD366479D}"/>
              </a:ext>
            </a:extLst>
          </p:cNvPr>
          <p:cNvSpPr txBox="1"/>
          <p:nvPr/>
        </p:nvSpPr>
        <p:spPr>
          <a:xfrm>
            <a:off x="0" y="1102537"/>
            <a:ext cx="120962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Tableau III </a:t>
            </a: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Corrélation entre épreuve d’effort, la scintigraphie myocardique de perfusion et la survenue d’un évènement cardiovasculaire</a:t>
            </a:r>
            <a:endParaRPr lang="fr-FR" sz="2800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2024E5F-221A-406B-832E-AA91C20C2B08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75CE2EAC-C23A-477D-B5D3-7DE214B34775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3438DF60-A40E-4E69-ADCB-190142E5AC98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3982B1D-575F-450A-975B-35FFDF478278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9BCD9B95-10C7-4780-9D9B-F563DB36E5C6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9050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95C998-1D53-4961-BDE6-76E48D2CFE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622245"/>
              </p:ext>
            </p:extLst>
          </p:nvPr>
        </p:nvGraphicFramePr>
        <p:xfrm>
          <a:off x="119270" y="1919099"/>
          <a:ext cx="11913703" cy="4804230"/>
        </p:xfrm>
        <a:graphic>
          <a:graphicData uri="http://schemas.openxmlformats.org/drawingml/2006/table">
            <a:tbl>
              <a:tblPr firstRow="1" firstCol="1" lastRow="1" bandRow="1">
                <a:tableStyleId>{2D5ABB26-0587-4C30-8999-92F81FD0307C}</a:tableStyleId>
              </a:tblPr>
              <a:tblGrid>
                <a:gridCol w="4764156">
                  <a:extLst>
                    <a:ext uri="{9D8B030D-6E8A-4147-A177-3AD203B41FA5}">
                      <a16:colId xmlns:a16="http://schemas.microsoft.com/office/drawing/2014/main" val="4107559563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3814463055"/>
                    </a:ext>
                  </a:extLst>
                </a:gridCol>
                <a:gridCol w="1626948">
                  <a:extLst>
                    <a:ext uri="{9D8B030D-6E8A-4147-A177-3AD203B41FA5}">
                      <a16:colId xmlns:a16="http://schemas.microsoft.com/office/drawing/2014/main" val="65619659"/>
                    </a:ext>
                  </a:extLst>
                </a:gridCol>
                <a:gridCol w="1662560">
                  <a:extLst>
                    <a:ext uri="{9D8B030D-6E8A-4147-A177-3AD203B41FA5}">
                      <a16:colId xmlns:a16="http://schemas.microsoft.com/office/drawing/2014/main" val="3401265864"/>
                    </a:ext>
                  </a:extLst>
                </a:gridCol>
                <a:gridCol w="1487900">
                  <a:extLst>
                    <a:ext uri="{9D8B030D-6E8A-4147-A177-3AD203B41FA5}">
                      <a16:colId xmlns:a16="http://schemas.microsoft.com/office/drawing/2014/main" val="2126915862"/>
                    </a:ext>
                  </a:extLst>
                </a:gridCol>
              </a:tblGrid>
              <a:tr h="875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Evènement cardiovasculaire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Total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p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060"/>
                  </a:ext>
                </a:extLst>
              </a:tr>
              <a:tr h="832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oui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non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166313"/>
                  </a:ext>
                </a:extLst>
              </a:tr>
              <a:tr h="1300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Patient avec épreuve d’effort positive, scintigraphie myocardique positive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09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07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 16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p=0,000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1813"/>
                  </a:ext>
                </a:extLst>
              </a:tr>
              <a:tr h="1278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Patient avec épreuve d’effort négative  et scintigraphie myocardique normale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 06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3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78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84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90407"/>
                  </a:ext>
                </a:extLst>
              </a:tr>
              <a:tr h="489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</a:rPr>
                        <a:t>Total</a:t>
                      </a: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15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85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100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689885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97E554B-487E-47A2-BD6C-F89C1290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14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6406287-2505-4D49-9D32-2A604D33EEAF}"/>
              </a:ext>
            </a:extLst>
          </p:cNvPr>
          <p:cNvSpPr txBox="1"/>
          <p:nvPr/>
        </p:nvSpPr>
        <p:spPr>
          <a:xfrm>
            <a:off x="119270" y="864844"/>
            <a:ext cx="118739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IV</a:t>
            </a:r>
            <a:r>
              <a:rPr lang="fr-FR" sz="32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Corrélation entre épreuve d’effort, la scintigraphie myocardique de perfusion et la survenue d’un évènement cardiovasculaire</a:t>
            </a:r>
            <a:endParaRPr lang="fr-FR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F9D598B-D125-4B7A-80C1-CAE9F43BF82C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A9150ADF-289F-4CCB-AB24-9F9CEF1E2431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9A5B3597-6BBC-4D00-8D42-6EB673AC3ECB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C764CB4F-CF2C-41FE-9390-A8145F30F787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4B0A4DE-9E77-4AC6-8306-3BE4BCB347B3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1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ABF490E-8893-4E63-9B09-52BB97C292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154793"/>
              </p:ext>
            </p:extLst>
          </p:nvPr>
        </p:nvGraphicFramePr>
        <p:xfrm>
          <a:off x="410818" y="1855004"/>
          <a:ext cx="11582400" cy="52793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27315">
                  <a:extLst>
                    <a:ext uri="{9D8B030D-6E8A-4147-A177-3AD203B41FA5}">
                      <a16:colId xmlns:a16="http://schemas.microsoft.com/office/drawing/2014/main" val="2726219616"/>
                    </a:ext>
                  </a:extLst>
                </a:gridCol>
                <a:gridCol w="2166162">
                  <a:extLst>
                    <a:ext uri="{9D8B030D-6E8A-4147-A177-3AD203B41FA5}">
                      <a16:colId xmlns:a16="http://schemas.microsoft.com/office/drawing/2014/main" val="49565723"/>
                    </a:ext>
                  </a:extLst>
                </a:gridCol>
                <a:gridCol w="2560767">
                  <a:extLst>
                    <a:ext uri="{9D8B030D-6E8A-4147-A177-3AD203B41FA5}">
                      <a16:colId xmlns:a16="http://schemas.microsoft.com/office/drawing/2014/main" val="2804996978"/>
                    </a:ext>
                  </a:extLst>
                </a:gridCol>
                <a:gridCol w="1570086">
                  <a:extLst>
                    <a:ext uri="{9D8B030D-6E8A-4147-A177-3AD203B41FA5}">
                      <a16:colId xmlns:a16="http://schemas.microsoft.com/office/drawing/2014/main" val="3812025910"/>
                    </a:ext>
                  </a:extLst>
                </a:gridCol>
                <a:gridCol w="2758070">
                  <a:extLst>
                    <a:ext uri="{9D8B030D-6E8A-4147-A177-3AD203B41FA5}">
                      <a16:colId xmlns:a16="http://schemas.microsoft.com/office/drawing/2014/main" val="4136401702"/>
                    </a:ext>
                  </a:extLst>
                </a:gridCol>
              </a:tblGrid>
              <a:tr h="15902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b="1" dirty="0">
                          <a:effectLst/>
                        </a:rPr>
                        <a:t>Evènement cardiovasculaire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b="1" dirty="0">
                          <a:effectLst/>
                        </a:rPr>
                        <a:t>Risque relatif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b="1" dirty="0">
                          <a:effectLst/>
                        </a:rPr>
                        <a:t>p</a:t>
                      </a:r>
                      <a:endParaRPr lang="fr-F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94838"/>
                  </a:ext>
                </a:extLst>
              </a:tr>
              <a:tr h="922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Oui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Non 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     5,49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0,001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9012"/>
                  </a:ext>
                </a:extLst>
              </a:tr>
              <a:tr h="922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b="1" dirty="0">
                          <a:effectLst/>
                        </a:rPr>
                        <a:t>Tabac +</a:t>
                      </a:r>
                      <a:endParaRPr lang="fr-F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04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03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575850"/>
                  </a:ext>
                </a:extLst>
              </a:tr>
              <a:tr h="922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b="1" dirty="0">
                          <a:effectLst/>
                        </a:rPr>
                        <a:t>Tabac -</a:t>
                      </a:r>
                      <a:endParaRPr lang="fr-F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11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600" dirty="0">
                          <a:effectLst/>
                        </a:rPr>
                        <a:t>82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489917"/>
                  </a:ext>
                </a:extLst>
              </a:tr>
              <a:tr h="922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59356609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8DD66EA-17A4-4628-A1A2-9C827135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15</a:t>
            </a:fld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C41BE88-D2AE-4AE6-ADC7-DAFE7EBF0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4344"/>
              </p:ext>
            </p:extLst>
          </p:nvPr>
        </p:nvGraphicFramePr>
        <p:xfrm>
          <a:off x="1" y="1028592"/>
          <a:ext cx="12192000" cy="9298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1902788377"/>
                    </a:ext>
                  </a:extLst>
                </a:gridCol>
              </a:tblGrid>
              <a:tr h="9298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800" u="sng" dirty="0">
                          <a:solidFill>
                            <a:schemeClr val="tx1"/>
                          </a:solidFill>
                          <a:effectLst/>
                        </a:rPr>
                        <a:t>TABLEAU V</a:t>
                      </a: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</a:rPr>
                        <a:t> : Relation entre tabac et la survenue d’un évènement cardiovasculaire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089990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C9C6D91E-A8E4-4E63-9CF5-F3E29F06B592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130E0D92-0DBC-4B61-98DD-FE9067F64AAD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10B8F82-6832-47F4-931C-2F3763E6E9A3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7A0D1B2-08B9-4BD5-AC9A-246721F86664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7F497E7-3F56-4AAA-906B-153B6CCEC0A2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0883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B4835C-B0B8-41DE-862C-F4DB759E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325218"/>
            <a:ext cx="11926956" cy="53803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Quinze évènements cardiovasculaires ont été enregistrés. L’incidence des ECV était d’environ 3 patients par année. 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ECV observés étaient les cas d’insuffisance cardiaque (47%), de RI (40%), et de SCA ST- dans 13% des cas.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Vingt pour cent (20/100) t des </a:t>
            </a: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 avaient un risque de survenue ECV élevés, 29% (29/100) un risque intermédiaire et 51% (51/100) un risque faible.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AB21B3-7C6C-4151-8874-B0604168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16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0DA6C1DA-6FE6-44DD-A0F1-6CAAFB8DE648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FE08D51-B3CF-407E-8BF2-5B7CB58126FF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8ACF880-5209-4344-9BEA-E0BF9F0A96B4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05665E13-ECCF-4EAE-8534-8303DFA40FD9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355D266-7391-45E3-B95D-E61CE562ED5B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3253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AA5BD-6229-41E7-96D5-36CC6681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338470"/>
            <a:ext cx="11887200" cy="537170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Quant à l’équivalent métabolique (MET) inférieur à 5, il regroupait 80% (12/15) des ECV  dont quatre cas de décès soit 27% (4/15) contre 20% (3/15) pour le groupe ayant au moins 5 MET. 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 ailleurs: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61% (61/100) des patients avaient au moins un FRCV majeur classique et aucun FRCV classique n’était significativement associé à la survenue d’un ECV  comparativement au MET.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94A14C-5E7A-4665-A55F-199D8EA6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17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331868A-328D-47DC-973B-783D7D818873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CC082C8-CD3F-4751-A13B-75B1B18BE9EB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7FEC0F2F-C5AC-42D0-BF73-AF01554DC5F0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6ED5462A-EB73-43B1-AAE7-52091D675C5C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69F5FF5-26D7-4AAA-9929-554DDD48F338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3216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3AA5BD-6229-41E7-96D5-36CC6681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338470"/>
            <a:ext cx="11887200" cy="4838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Les sujets ayant moins de 5 MET avaient un risque relatif élevé de 36 de développer un évènement cardiovasculaire indépendamment des FRCV.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cours du suivi, la survie globale sur 80 mois,  était de 90%.  30% pour les sujets ayant moins de 5 MET et 90% pour ceux en ayant plus, 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94A14C-5E7A-4665-A55F-199D8EA6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18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331868A-328D-47DC-973B-783D7D818873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7CC082C8-CD3F-4751-A13B-75B1B18BE9EB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7FEC0F2F-C5AC-42D0-BF73-AF01554DC5F0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6ED5462A-EB73-43B1-AAE7-52091D675C5C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69F5FF5-26D7-4AAA-9929-554DDD48F338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3360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33841-A38B-4C40-A47E-EFA81E2EF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391478"/>
            <a:ext cx="11887200" cy="524786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capacité fonctionnelle est un puissant facteur prédicteur d’évènements cardiovasculaires dans insuffisance coronarienne indépendamment des facteurs de risque cardiovasculaires. 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04BB37-0ADF-4B70-B040-C9A1E755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19</a:t>
            </a:fld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94364BC-C5B1-4073-815C-35FF652C3A73}"/>
              </a:ext>
            </a:extLst>
          </p:cNvPr>
          <p:cNvSpPr txBox="1"/>
          <p:nvPr/>
        </p:nvSpPr>
        <p:spPr>
          <a:xfrm>
            <a:off x="3126188" y="-16631"/>
            <a:ext cx="3859034" cy="671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/>
              <a:t>PATIENTS ET METHODES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4D4706C-F647-427B-8D22-678FE285CAA8}"/>
              </a:ext>
            </a:extLst>
          </p:cNvPr>
          <p:cNvSpPr txBox="1"/>
          <p:nvPr/>
        </p:nvSpPr>
        <p:spPr>
          <a:xfrm>
            <a:off x="0" y="-16631"/>
            <a:ext cx="3193774" cy="671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fr-FR" sz="2800" b="1" dirty="0"/>
              <a:t>INTRODUCTION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B909360-0FB8-44A4-BD26-DF2FBCD02DCD}"/>
              </a:ext>
            </a:extLst>
          </p:cNvPr>
          <p:cNvSpPr txBox="1"/>
          <p:nvPr/>
        </p:nvSpPr>
        <p:spPr>
          <a:xfrm>
            <a:off x="6917635" y="-27343"/>
            <a:ext cx="2332382" cy="692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/>
              <a:t>RESULTATS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7B19F2E-0FC9-4A0B-A5C0-EBE9A94DE787}"/>
              </a:ext>
            </a:extLst>
          </p:cNvPr>
          <p:cNvSpPr txBox="1"/>
          <p:nvPr/>
        </p:nvSpPr>
        <p:spPr>
          <a:xfrm>
            <a:off x="9104243" y="-16630"/>
            <a:ext cx="3087757" cy="10452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3600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14593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3D94F5-AF01-4888-9F31-4E789CCEC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34" y="1602823"/>
            <a:ext cx="11955072" cy="496956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capacité fonctionnelle  à l’effort en équivalent  est reconnue comme 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-Un puissant facteur prédictif de la mortalité toutes causes confondues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-Et facteur prédictif de survenue d’évènements cardiovasculaires. 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B1BABC-F56D-469D-889D-BBF0B833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2</a:t>
            </a:fld>
            <a:endParaRPr lang="fr-FR" dirty="0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81308CD-6EDB-479C-836C-D85FE3256B3D}"/>
              </a:ext>
            </a:extLst>
          </p:cNvPr>
          <p:cNvGrpSpPr/>
          <p:nvPr/>
        </p:nvGrpSpPr>
        <p:grpSpPr>
          <a:xfrm>
            <a:off x="0" y="-12917"/>
            <a:ext cx="12192000" cy="1058140"/>
            <a:chOff x="0" y="-12917"/>
            <a:chExt cx="12192000" cy="1058140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86E5BE21-B013-40BB-98EA-779184B4D8D4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E364E9A4-F598-4E57-BF65-4626B430592B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6920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RESULTATS 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A2BB7ABF-C2E3-4DBE-9A3C-3783224CA394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98211A3-62FD-4B48-9C4F-911486E91AF1}"/>
                </a:ext>
              </a:extLst>
            </p:cNvPr>
            <p:cNvSpPr txBox="1"/>
            <p:nvPr/>
          </p:nvSpPr>
          <p:spPr>
            <a:xfrm>
              <a:off x="0" y="0"/>
              <a:ext cx="3193774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20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3600" b="1" dirty="0"/>
                <a:t>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38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4E7E5D-73DD-4D7E-B6E3-EC2BC93B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815548"/>
            <a:ext cx="11767930" cy="45057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OBJECTIF: </a:t>
            </a:r>
            <a:r>
              <a:rPr lang="fr-F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Evaluer l’impact de la capacité fonctionnelle à l’épreuve d’effort, dans l’insuffisance coronaire,  sur la survenue d’évènements cardiovasculaires.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E11497-9C6D-4357-AC82-240D4745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3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DA53F06-9EE6-4744-A0AB-B1428EE9EEC3}"/>
              </a:ext>
            </a:extLst>
          </p:cNvPr>
          <p:cNvGrpSpPr/>
          <p:nvPr/>
        </p:nvGrpSpPr>
        <p:grpSpPr>
          <a:xfrm>
            <a:off x="0" y="-12917"/>
            <a:ext cx="12192000" cy="1265889"/>
            <a:chOff x="0" y="-12917"/>
            <a:chExt cx="12192000" cy="1265889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91A4615-A2A7-4CA7-894A-058DBE0599F5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58E64505-DE0B-4AAF-BF0C-EF8A3DBC215B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6920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RESULTATS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225EA94-A5C9-4E6C-AC13-DC7B9CDEC2BD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3CF1E60-707A-494D-B2F6-3404665EE85F}"/>
                </a:ext>
              </a:extLst>
            </p:cNvPr>
            <p:cNvSpPr txBox="1"/>
            <p:nvPr/>
          </p:nvSpPr>
          <p:spPr>
            <a:xfrm>
              <a:off x="0" y="0"/>
              <a:ext cx="3193774" cy="125297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3600" b="1" dirty="0"/>
                <a:t>INTRODUCTION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31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EB78C-7ECB-4AB4-ABFE-A1983142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9504"/>
            <a:ext cx="12096206" cy="5551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D’ETUDE</a:t>
            </a:r>
            <a:r>
              <a:rPr lang="fr-FR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étude de cohorte , 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descriptive, analytique et  rétrospective, menée en novembre 2018.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sz="2400" b="1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CRITERES D’INCLUSION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patients, adultes insuffisants coronaires  ayant bénéficié d’une 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épreuve d’effort et scintigraphie myocardique  dans le service de médecine nucléaire du CHU.YO entre 2012 et 2015, Ayant accepter de participer à l’étude.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capacité fonctionnelle était exprimée en équivalent métabolique à l’épreuve d’effort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MET).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322D49-49EC-4545-9DBE-EBC263C2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4</a:t>
            </a:fld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75B86A4-5E03-4756-8C61-CA04373701AF}"/>
              </a:ext>
            </a:extLst>
          </p:cNvPr>
          <p:cNvSpPr txBox="1"/>
          <p:nvPr/>
        </p:nvSpPr>
        <p:spPr>
          <a:xfrm>
            <a:off x="6917635" y="-27343"/>
            <a:ext cx="2332382" cy="692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/>
              <a:t>RESULTATS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18FC565-FCA3-4CDF-82BD-41CDCFEA8107}"/>
              </a:ext>
            </a:extLst>
          </p:cNvPr>
          <p:cNvSpPr txBox="1"/>
          <p:nvPr/>
        </p:nvSpPr>
        <p:spPr>
          <a:xfrm>
            <a:off x="9104243" y="-13737"/>
            <a:ext cx="3087757" cy="6784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/>
              <a:t>CONCLUSION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0D1C18D-2DE8-40C5-BAC3-1BA397F3B6D7}"/>
              </a:ext>
            </a:extLst>
          </p:cNvPr>
          <p:cNvSpPr txBox="1"/>
          <p:nvPr/>
        </p:nvSpPr>
        <p:spPr>
          <a:xfrm>
            <a:off x="0" y="-13738"/>
            <a:ext cx="3193774" cy="671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fr-FR" sz="2800" b="1" dirty="0"/>
              <a:t>INTRODUCTION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CAF18FB-7B81-40C7-B7AF-4F2C17F01F0E}"/>
              </a:ext>
            </a:extLst>
          </p:cNvPr>
          <p:cNvSpPr txBox="1"/>
          <p:nvPr/>
        </p:nvSpPr>
        <p:spPr>
          <a:xfrm>
            <a:off x="2941983" y="-13738"/>
            <a:ext cx="4214191" cy="107721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fr-FR" sz="3200" b="1" dirty="0"/>
              <a:t>PATIENTS ET METHODES</a:t>
            </a:r>
          </a:p>
        </p:txBody>
      </p:sp>
    </p:spTree>
    <p:extLst>
      <p:ext uri="{BB962C8B-B14F-4D97-AF65-F5344CB8AC3E}">
        <p14:creationId xmlns:p14="http://schemas.microsoft.com/office/powerpoint/2010/main" val="327067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D50349-84D4-424F-BE39-C1E339A16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325217"/>
            <a:ext cx="11847443" cy="485174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données recueillies à l’aide d’une fiche d’enquête préétablie,  puis numérisées et analysées grâce aux logiciels SPSS 20, STATA 15, et du logiciel Microsoft 2016.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comparaison des proportions a été faite par les tests paramétriques suivant :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 carré,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 exact de Fischer.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seuil de signification des tests : 0,05.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30B74E-5A52-447F-8B28-3C0C7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5</a:t>
            </a:fld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A967307-446A-4C72-A06F-DD3160C5C6B0}"/>
              </a:ext>
            </a:extLst>
          </p:cNvPr>
          <p:cNvGrpSpPr/>
          <p:nvPr/>
        </p:nvGrpSpPr>
        <p:grpSpPr>
          <a:xfrm>
            <a:off x="0" y="-27343"/>
            <a:ext cx="12192000" cy="1090823"/>
            <a:chOff x="0" y="-13605"/>
            <a:chExt cx="12192000" cy="1090823"/>
          </a:xfrm>
        </p:grpSpPr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F26DB0E0-44B5-48CC-AAA5-D129A39A5504}"/>
                </a:ext>
              </a:extLst>
            </p:cNvPr>
            <p:cNvSpPr txBox="1"/>
            <p:nvPr/>
          </p:nvSpPr>
          <p:spPr>
            <a:xfrm>
              <a:off x="6917635" y="-13605"/>
              <a:ext cx="2332382" cy="69208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RESULTATS 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B2453CC-3D5B-471E-B6C7-8446D4FB0202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AA6832D4-BD97-46BA-BBB5-FA668B431361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15B1F6B1-14A8-4136-9650-4ACC78CB84BA}"/>
                </a:ext>
              </a:extLst>
            </p:cNvPr>
            <p:cNvSpPr txBox="1"/>
            <p:nvPr/>
          </p:nvSpPr>
          <p:spPr>
            <a:xfrm>
              <a:off x="2941983" y="0"/>
              <a:ext cx="4214191" cy="1077218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1800"/>
                </a:spcBef>
                <a:spcAft>
                  <a:spcPts val="1800"/>
                </a:spcAft>
              </a:pPr>
              <a:r>
                <a:rPr lang="fr-FR" sz="3200" b="1" dirty="0"/>
                <a:t>PATIENTS ET METHODES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45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ED302F-5B35-47EA-A406-7CF108B2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6</a:t>
            </a:fld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F4D7232-B94B-445B-82C9-F5006B890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98691"/>
              </p:ext>
            </p:extLst>
          </p:nvPr>
        </p:nvGraphicFramePr>
        <p:xfrm>
          <a:off x="166931" y="3162576"/>
          <a:ext cx="11603792" cy="3193773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6688908">
                  <a:extLst>
                    <a:ext uri="{9D8B030D-6E8A-4147-A177-3AD203B41FA5}">
                      <a16:colId xmlns:a16="http://schemas.microsoft.com/office/drawing/2014/main" val="3801031468"/>
                    </a:ext>
                  </a:extLst>
                </a:gridCol>
                <a:gridCol w="4914884">
                  <a:extLst>
                    <a:ext uri="{9D8B030D-6E8A-4147-A177-3AD203B41FA5}">
                      <a16:colId xmlns:a16="http://schemas.microsoft.com/office/drawing/2014/main" val="3656274397"/>
                    </a:ext>
                  </a:extLst>
                </a:gridCol>
              </a:tblGrid>
              <a:tr h="849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solidFill>
                            <a:schemeClr val="tx1"/>
                          </a:solidFill>
                          <a:effectLst/>
                        </a:rPr>
                        <a:t>CARACTÉRISTIQUES DÉMOGRAPHIQUES</a:t>
                      </a:r>
                      <a:endParaRPr lang="fr-F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solidFill>
                            <a:schemeClr val="tx1"/>
                          </a:solidFill>
                          <a:effectLst/>
                        </a:rPr>
                        <a:t>                RÉSULTATS</a:t>
                      </a:r>
                      <a:endParaRPr lang="fr-FR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36756744"/>
                  </a:ext>
                </a:extLst>
              </a:tr>
              <a:tr h="1151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</a:rPr>
                        <a:t>Age moyen au début de l’étude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</a:rPr>
                        <a:t>50,83 ans +/- 10,54 [26-80]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807783"/>
                  </a:ext>
                </a:extLst>
              </a:tr>
              <a:tr h="119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</a:rPr>
                        <a:t>Sex-ratio (H/F)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solidFill>
                            <a:schemeClr val="tx1"/>
                          </a:solidFill>
                          <a:effectLst/>
                        </a:rPr>
                        <a:t>57/43= 1,32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72920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02ADD728-498F-46C6-8B06-BAF68BB26223}"/>
              </a:ext>
            </a:extLst>
          </p:cNvPr>
          <p:cNvSpPr txBox="1"/>
          <p:nvPr/>
        </p:nvSpPr>
        <p:spPr>
          <a:xfrm>
            <a:off x="685042" y="1330634"/>
            <a:ext cx="10821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EFFECTIF TOTAL ( N ) = 100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DE40D83-D3B9-4758-A173-513DE999F9A9}"/>
              </a:ext>
            </a:extLst>
          </p:cNvPr>
          <p:cNvSpPr txBox="1"/>
          <p:nvPr/>
        </p:nvSpPr>
        <p:spPr>
          <a:xfrm>
            <a:off x="166931" y="2291925"/>
            <a:ext cx="120250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</a:t>
            </a:r>
            <a:r>
              <a:rPr lang="fr-FR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Caractéristiques démographiques de la population d’étude </a:t>
            </a:r>
            <a:endParaRPr lang="fr-FR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DD64F63E-6A8E-4899-B92F-04C03E75F463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90B73247-A591-4D99-8B5F-587DD0D40A5F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8E27AE9-9503-4FB9-9272-FDD5B19B2E48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27CCFA1D-E2F0-4752-A01F-7A034EADC8FD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DC32BBB-FEF7-4745-94D6-E7C0BC2C7E8B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949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9EB78C-7ECB-4AB4-ABFE-A1983142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825625"/>
            <a:ext cx="11781183" cy="4351338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Durée de suivi   </a:t>
            </a: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64,34 mois avec des extrêmes de 36 et 84 mois.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78572A-A18C-4E92-A093-A474EEF7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7</a:t>
            </a:fld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CD98EEF8-FC8F-415A-9F51-C4B27CC6424C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5707656-F8AE-4192-B759-9D3B45A685E6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1A19104-17F2-4005-8ADF-873911CCE519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BA40FA1-917E-4A0D-9E77-6208864589B4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0A421A18-B0DD-47DD-A805-74198FDF4C8F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200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3A741E3-7192-40C8-942F-86D8AEFDA5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32135"/>
              </p:ext>
            </p:extLst>
          </p:nvPr>
        </p:nvGraphicFramePr>
        <p:xfrm>
          <a:off x="914400" y="1055431"/>
          <a:ext cx="10363200" cy="492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9CD4D3-047B-4695-9118-3F702267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8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414C9FC-C6A1-474D-B28E-2EA746947928}"/>
              </a:ext>
            </a:extLst>
          </p:cNvPr>
          <p:cNvSpPr txBox="1"/>
          <p:nvPr/>
        </p:nvSpPr>
        <p:spPr>
          <a:xfrm>
            <a:off x="639133" y="6057781"/>
            <a:ext cx="115528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</a:t>
            </a: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Fréquence des facteurs de risque cardiovasculaires majeurs.</a:t>
            </a: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4AB65C5-AF58-4D64-8B5B-BBFC7AAC7E7F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BC4BAC3B-2B88-4418-8BE3-3DA7B1DBBF45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04DEECF-155A-42E1-845D-64D570CB3544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8407AE83-814F-440B-97E6-1F4CDC8D438C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780C80DD-C2E2-4EB2-8E9F-25E27F31F716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238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22640FC-DB73-4669-814F-1CD2467330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310393"/>
              </p:ext>
            </p:extLst>
          </p:nvPr>
        </p:nvGraphicFramePr>
        <p:xfrm>
          <a:off x="542676" y="1170228"/>
          <a:ext cx="10783957" cy="451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CA5CE-C101-4E1F-B5A5-422B8182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ED93-01BC-4535-8A78-F02EF41A608C}" type="slidenum">
              <a:rPr lang="fr-FR" smtClean="0"/>
              <a:t>9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8975779-0D03-467B-BF2D-3C4668C404C7}"/>
              </a:ext>
            </a:extLst>
          </p:cNvPr>
          <p:cNvSpPr txBox="1"/>
          <p:nvPr/>
        </p:nvSpPr>
        <p:spPr>
          <a:xfrm>
            <a:off x="410816" y="5833129"/>
            <a:ext cx="11047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 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comclusion</a:t>
            </a:r>
            <a:r>
              <a:rPr lang="fr-F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l’épreuve d’effort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72C89DBA-7E59-4E39-B4D8-5AE4A57E1C7B}"/>
              </a:ext>
            </a:extLst>
          </p:cNvPr>
          <p:cNvGrpSpPr/>
          <p:nvPr/>
        </p:nvGrpSpPr>
        <p:grpSpPr>
          <a:xfrm>
            <a:off x="0" y="-29548"/>
            <a:ext cx="12192000" cy="1045223"/>
            <a:chOff x="0" y="-12917"/>
            <a:chExt cx="12192000" cy="104522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0DE8E472-B792-40A7-9C37-0FE54DCA02A2}"/>
                </a:ext>
              </a:extLst>
            </p:cNvPr>
            <p:cNvSpPr txBox="1"/>
            <p:nvPr/>
          </p:nvSpPr>
          <p:spPr>
            <a:xfrm>
              <a:off x="3126188" y="0"/>
              <a:ext cx="385903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PATIENTS ET METHODES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2AEC0F7-F50D-426A-861F-CC5552E59D17}"/>
                </a:ext>
              </a:extLst>
            </p:cNvPr>
            <p:cNvSpPr txBox="1"/>
            <p:nvPr/>
          </p:nvSpPr>
          <p:spPr>
            <a:xfrm>
              <a:off x="9104243" y="1"/>
              <a:ext cx="3087757" cy="67847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800" b="1" dirty="0"/>
                <a:t>CONCLUSION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DDCCCD5-CC4C-4FB4-AB94-E74CBAB35DC4}"/>
                </a:ext>
              </a:extLst>
            </p:cNvPr>
            <p:cNvSpPr txBox="1"/>
            <p:nvPr/>
          </p:nvSpPr>
          <p:spPr>
            <a:xfrm>
              <a:off x="0" y="0"/>
              <a:ext cx="3193774" cy="67185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800"/>
                </a:spcBef>
                <a:spcAft>
                  <a:spcPts val="1800"/>
                </a:spcAft>
              </a:pPr>
              <a:r>
                <a:rPr lang="fr-FR" sz="2800" b="1" dirty="0"/>
                <a:t>INTRODUCTION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12A8C6D-A0F4-4BA2-910D-9CD3E976E5CC}"/>
                </a:ext>
              </a:extLst>
            </p:cNvPr>
            <p:cNvSpPr txBox="1"/>
            <p:nvPr/>
          </p:nvSpPr>
          <p:spPr>
            <a:xfrm>
              <a:off x="6917635" y="-12917"/>
              <a:ext cx="2332382" cy="1045223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FR" sz="3600" b="1" dirty="0"/>
                <a:t>RESULTATS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63869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1121</Words>
  <Application>Microsoft Office PowerPoint</Application>
  <PresentationFormat>Grand écran</PresentationFormat>
  <Paragraphs>265</Paragraphs>
  <Slides>19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Thème Office</vt:lpstr>
      <vt:lpstr>Etude de la capacité fonctionnelle à l’épreuve d’effort dans l’insuffisance coronarienne et son impact sur la survenue d’évènements cardiovasculaires au CHU-YO.  A propos de 100 cas.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ECV = évènement cardiovasculaire, RI= récidive ischémique,  IC= insuffisance cardiaque, SCA ST- = syndrome coronarien aigu ST-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PAVILION</dc:creator>
  <cp:lastModifiedBy>noumsi huram</cp:lastModifiedBy>
  <cp:revision>39</cp:revision>
  <dcterms:created xsi:type="dcterms:W3CDTF">2021-10-21T12:38:20Z</dcterms:created>
  <dcterms:modified xsi:type="dcterms:W3CDTF">2021-10-29T08:54:06Z</dcterms:modified>
</cp:coreProperties>
</file>